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6" r:id="rId4"/>
    <p:sldId id="258" r:id="rId5"/>
    <p:sldId id="264" r:id="rId6"/>
    <p:sldId id="260" r:id="rId7"/>
    <p:sldId id="270" r:id="rId8"/>
    <p:sldId id="261" r:id="rId9"/>
    <p:sldId id="262" r:id="rId10"/>
    <p:sldId id="269" r:id="rId11"/>
    <p:sldId id="267" r:id="rId12"/>
  </p:sldIdLst>
  <p:sldSz cx="9144000" cy="6858000" type="screen4x3"/>
  <p:notesSz cx="6858000" cy="9144000"/>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s-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s-AR"/>
          </a:p>
        </p:txBody>
      </p:sp>
      <p:sp>
        <p:nvSpPr>
          <p:cNvPr id="4" name="Date Placeholder 3"/>
          <p:cNvSpPr>
            <a:spLocks noGrp="1"/>
          </p:cNvSpPr>
          <p:nvPr>
            <p:ph type="dt" sz="half" idx="10"/>
          </p:nvPr>
        </p:nvSpPr>
        <p:spPr/>
        <p:txBody>
          <a:bodyPr/>
          <a:lstStyle/>
          <a:p>
            <a:fld id="{8B2EDD42-3A0D-4DF5-8F96-2B4ED6C1E927}" type="datetimeFigureOut">
              <a:rPr lang="es-AR" smtClean="0"/>
              <a:t>13/09/2013</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B14F3A54-F1D7-45B0-AF87-3E795AC1A38D}" type="slidenum">
              <a:rPr lang="es-AR" smtClean="0"/>
              <a:t>‹#›</a:t>
            </a:fld>
            <a:endParaRPr lang="es-AR"/>
          </a:p>
        </p:txBody>
      </p:sp>
    </p:spTree>
    <p:extLst>
      <p:ext uri="{BB962C8B-B14F-4D97-AF65-F5344CB8AC3E}">
        <p14:creationId xmlns:p14="http://schemas.microsoft.com/office/powerpoint/2010/main" val="36478416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A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AR"/>
          </a:p>
        </p:txBody>
      </p:sp>
      <p:sp>
        <p:nvSpPr>
          <p:cNvPr id="4" name="Date Placeholder 3"/>
          <p:cNvSpPr>
            <a:spLocks noGrp="1"/>
          </p:cNvSpPr>
          <p:nvPr>
            <p:ph type="dt" sz="half" idx="10"/>
          </p:nvPr>
        </p:nvSpPr>
        <p:spPr/>
        <p:txBody>
          <a:bodyPr/>
          <a:lstStyle/>
          <a:p>
            <a:fld id="{8B2EDD42-3A0D-4DF5-8F96-2B4ED6C1E927}" type="datetimeFigureOut">
              <a:rPr lang="es-AR" smtClean="0"/>
              <a:t>13/09/2013</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B14F3A54-F1D7-45B0-AF87-3E795AC1A38D}" type="slidenum">
              <a:rPr lang="es-AR" smtClean="0"/>
              <a:t>‹#›</a:t>
            </a:fld>
            <a:endParaRPr lang="es-AR"/>
          </a:p>
        </p:txBody>
      </p:sp>
    </p:spTree>
    <p:extLst>
      <p:ext uri="{BB962C8B-B14F-4D97-AF65-F5344CB8AC3E}">
        <p14:creationId xmlns:p14="http://schemas.microsoft.com/office/powerpoint/2010/main" val="40095264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s-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AR"/>
          </a:p>
        </p:txBody>
      </p:sp>
      <p:sp>
        <p:nvSpPr>
          <p:cNvPr id="4" name="Date Placeholder 3"/>
          <p:cNvSpPr>
            <a:spLocks noGrp="1"/>
          </p:cNvSpPr>
          <p:nvPr>
            <p:ph type="dt" sz="half" idx="10"/>
          </p:nvPr>
        </p:nvSpPr>
        <p:spPr/>
        <p:txBody>
          <a:bodyPr/>
          <a:lstStyle/>
          <a:p>
            <a:fld id="{8B2EDD42-3A0D-4DF5-8F96-2B4ED6C1E927}" type="datetimeFigureOut">
              <a:rPr lang="es-AR" smtClean="0"/>
              <a:t>13/09/2013</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B14F3A54-F1D7-45B0-AF87-3E795AC1A38D}" type="slidenum">
              <a:rPr lang="es-AR" smtClean="0"/>
              <a:t>‹#›</a:t>
            </a:fld>
            <a:endParaRPr lang="es-AR"/>
          </a:p>
        </p:txBody>
      </p:sp>
    </p:spTree>
    <p:extLst>
      <p:ext uri="{BB962C8B-B14F-4D97-AF65-F5344CB8AC3E}">
        <p14:creationId xmlns:p14="http://schemas.microsoft.com/office/powerpoint/2010/main" val="38318747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A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AR"/>
          </a:p>
        </p:txBody>
      </p:sp>
      <p:sp>
        <p:nvSpPr>
          <p:cNvPr id="4" name="Date Placeholder 3"/>
          <p:cNvSpPr>
            <a:spLocks noGrp="1"/>
          </p:cNvSpPr>
          <p:nvPr>
            <p:ph type="dt" sz="half" idx="10"/>
          </p:nvPr>
        </p:nvSpPr>
        <p:spPr/>
        <p:txBody>
          <a:bodyPr/>
          <a:lstStyle/>
          <a:p>
            <a:fld id="{8B2EDD42-3A0D-4DF5-8F96-2B4ED6C1E927}" type="datetimeFigureOut">
              <a:rPr lang="es-AR" smtClean="0"/>
              <a:t>13/09/2013</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B14F3A54-F1D7-45B0-AF87-3E795AC1A38D}" type="slidenum">
              <a:rPr lang="es-AR" smtClean="0"/>
              <a:t>‹#›</a:t>
            </a:fld>
            <a:endParaRPr lang="es-AR"/>
          </a:p>
        </p:txBody>
      </p:sp>
    </p:spTree>
    <p:extLst>
      <p:ext uri="{BB962C8B-B14F-4D97-AF65-F5344CB8AC3E}">
        <p14:creationId xmlns:p14="http://schemas.microsoft.com/office/powerpoint/2010/main" val="14920393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s-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B2EDD42-3A0D-4DF5-8F96-2B4ED6C1E927}" type="datetimeFigureOut">
              <a:rPr lang="es-AR" smtClean="0"/>
              <a:t>13/09/2013</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B14F3A54-F1D7-45B0-AF87-3E795AC1A38D}" type="slidenum">
              <a:rPr lang="es-AR" smtClean="0"/>
              <a:t>‹#›</a:t>
            </a:fld>
            <a:endParaRPr lang="es-AR"/>
          </a:p>
        </p:txBody>
      </p:sp>
    </p:spTree>
    <p:extLst>
      <p:ext uri="{BB962C8B-B14F-4D97-AF65-F5344CB8AC3E}">
        <p14:creationId xmlns:p14="http://schemas.microsoft.com/office/powerpoint/2010/main" val="38818342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AR"/>
          </a:p>
        </p:txBody>
      </p:sp>
      <p:sp>
        <p:nvSpPr>
          <p:cNvPr id="5" name="Date Placeholder 4"/>
          <p:cNvSpPr>
            <a:spLocks noGrp="1"/>
          </p:cNvSpPr>
          <p:nvPr>
            <p:ph type="dt" sz="half" idx="10"/>
          </p:nvPr>
        </p:nvSpPr>
        <p:spPr/>
        <p:txBody>
          <a:bodyPr/>
          <a:lstStyle/>
          <a:p>
            <a:fld id="{8B2EDD42-3A0D-4DF5-8F96-2B4ED6C1E927}" type="datetimeFigureOut">
              <a:rPr lang="es-AR" smtClean="0"/>
              <a:t>13/09/2013</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B14F3A54-F1D7-45B0-AF87-3E795AC1A38D}" type="slidenum">
              <a:rPr lang="es-AR" smtClean="0"/>
              <a:t>‹#›</a:t>
            </a:fld>
            <a:endParaRPr lang="es-AR"/>
          </a:p>
        </p:txBody>
      </p:sp>
    </p:spTree>
    <p:extLst>
      <p:ext uri="{BB962C8B-B14F-4D97-AF65-F5344CB8AC3E}">
        <p14:creationId xmlns:p14="http://schemas.microsoft.com/office/powerpoint/2010/main" val="6461521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s-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AR"/>
          </a:p>
        </p:txBody>
      </p:sp>
      <p:sp>
        <p:nvSpPr>
          <p:cNvPr id="7" name="Date Placeholder 6"/>
          <p:cNvSpPr>
            <a:spLocks noGrp="1"/>
          </p:cNvSpPr>
          <p:nvPr>
            <p:ph type="dt" sz="half" idx="10"/>
          </p:nvPr>
        </p:nvSpPr>
        <p:spPr/>
        <p:txBody>
          <a:bodyPr/>
          <a:lstStyle/>
          <a:p>
            <a:fld id="{8B2EDD42-3A0D-4DF5-8F96-2B4ED6C1E927}" type="datetimeFigureOut">
              <a:rPr lang="es-AR" smtClean="0"/>
              <a:t>13/09/2013</a:t>
            </a:fld>
            <a:endParaRPr lang="es-AR"/>
          </a:p>
        </p:txBody>
      </p:sp>
      <p:sp>
        <p:nvSpPr>
          <p:cNvPr id="8" name="Footer Placeholder 7"/>
          <p:cNvSpPr>
            <a:spLocks noGrp="1"/>
          </p:cNvSpPr>
          <p:nvPr>
            <p:ph type="ftr" sz="quarter" idx="11"/>
          </p:nvPr>
        </p:nvSpPr>
        <p:spPr/>
        <p:txBody>
          <a:bodyPr/>
          <a:lstStyle/>
          <a:p>
            <a:endParaRPr lang="es-AR"/>
          </a:p>
        </p:txBody>
      </p:sp>
      <p:sp>
        <p:nvSpPr>
          <p:cNvPr id="9" name="Slide Number Placeholder 8"/>
          <p:cNvSpPr>
            <a:spLocks noGrp="1"/>
          </p:cNvSpPr>
          <p:nvPr>
            <p:ph type="sldNum" sz="quarter" idx="12"/>
          </p:nvPr>
        </p:nvSpPr>
        <p:spPr/>
        <p:txBody>
          <a:bodyPr/>
          <a:lstStyle/>
          <a:p>
            <a:fld id="{B14F3A54-F1D7-45B0-AF87-3E795AC1A38D}" type="slidenum">
              <a:rPr lang="es-AR" smtClean="0"/>
              <a:t>‹#›</a:t>
            </a:fld>
            <a:endParaRPr lang="es-AR"/>
          </a:p>
        </p:txBody>
      </p:sp>
    </p:spTree>
    <p:extLst>
      <p:ext uri="{BB962C8B-B14F-4D97-AF65-F5344CB8AC3E}">
        <p14:creationId xmlns:p14="http://schemas.microsoft.com/office/powerpoint/2010/main" val="15123607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s-AR"/>
          </a:p>
        </p:txBody>
      </p:sp>
      <p:sp>
        <p:nvSpPr>
          <p:cNvPr id="3" name="Date Placeholder 2"/>
          <p:cNvSpPr>
            <a:spLocks noGrp="1"/>
          </p:cNvSpPr>
          <p:nvPr>
            <p:ph type="dt" sz="half" idx="10"/>
          </p:nvPr>
        </p:nvSpPr>
        <p:spPr/>
        <p:txBody>
          <a:bodyPr/>
          <a:lstStyle/>
          <a:p>
            <a:fld id="{8B2EDD42-3A0D-4DF5-8F96-2B4ED6C1E927}" type="datetimeFigureOut">
              <a:rPr lang="es-AR" smtClean="0"/>
              <a:t>13/09/2013</a:t>
            </a:fld>
            <a:endParaRPr lang="es-AR"/>
          </a:p>
        </p:txBody>
      </p:sp>
      <p:sp>
        <p:nvSpPr>
          <p:cNvPr id="4" name="Footer Placeholder 3"/>
          <p:cNvSpPr>
            <a:spLocks noGrp="1"/>
          </p:cNvSpPr>
          <p:nvPr>
            <p:ph type="ftr" sz="quarter" idx="11"/>
          </p:nvPr>
        </p:nvSpPr>
        <p:spPr/>
        <p:txBody>
          <a:bodyPr/>
          <a:lstStyle/>
          <a:p>
            <a:endParaRPr lang="es-AR"/>
          </a:p>
        </p:txBody>
      </p:sp>
      <p:sp>
        <p:nvSpPr>
          <p:cNvPr id="5" name="Slide Number Placeholder 4"/>
          <p:cNvSpPr>
            <a:spLocks noGrp="1"/>
          </p:cNvSpPr>
          <p:nvPr>
            <p:ph type="sldNum" sz="quarter" idx="12"/>
          </p:nvPr>
        </p:nvSpPr>
        <p:spPr/>
        <p:txBody>
          <a:bodyPr/>
          <a:lstStyle/>
          <a:p>
            <a:fld id="{B14F3A54-F1D7-45B0-AF87-3E795AC1A38D}" type="slidenum">
              <a:rPr lang="es-AR" smtClean="0"/>
              <a:t>‹#›</a:t>
            </a:fld>
            <a:endParaRPr lang="es-AR"/>
          </a:p>
        </p:txBody>
      </p:sp>
    </p:spTree>
    <p:extLst>
      <p:ext uri="{BB962C8B-B14F-4D97-AF65-F5344CB8AC3E}">
        <p14:creationId xmlns:p14="http://schemas.microsoft.com/office/powerpoint/2010/main" val="20057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2EDD42-3A0D-4DF5-8F96-2B4ED6C1E927}" type="datetimeFigureOut">
              <a:rPr lang="es-AR" smtClean="0"/>
              <a:t>13/09/2013</a:t>
            </a:fld>
            <a:endParaRPr lang="es-AR"/>
          </a:p>
        </p:txBody>
      </p:sp>
      <p:sp>
        <p:nvSpPr>
          <p:cNvPr id="3" name="Footer Placeholder 2"/>
          <p:cNvSpPr>
            <a:spLocks noGrp="1"/>
          </p:cNvSpPr>
          <p:nvPr>
            <p:ph type="ftr" sz="quarter" idx="11"/>
          </p:nvPr>
        </p:nvSpPr>
        <p:spPr/>
        <p:txBody>
          <a:bodyPr/>
          <a:lstStyle/>
          <a:p>
            <a:endParaRPr lang="es-AR"/>
          </a:p>
        </p:txBody>
      </p:sp>
      <p:sp>
        <p:nvSpPr>
          <p:cNvPr id="4" name="Slide Number Placeholder 3"/>
          <p:cNvSpPr>
            <a:spLocks noGrp="1"/>
          </p:cNvSpPr>
          <p:nvPr>
            <p:ph type="sldNum" sz="quarter" idx="12"/>
          </p:nvPr>
        </p:nvSpPr>
        <p:spPr/>
        <p:txBody>
          <a:bodyPr/>
          <a:lstStyle/>
          <a:p>
            <a:fld id="{B14F3A54-F1D7-45B0-AF87-3E795AC1A38D}" type="slidenum">
              <a:rPr lang="es-AR" smtClean="0"/>
              <a:t>‹#›</a:t>
            </a:fld>
            <a:endParaRPr lang="es-AR"/>
          </a:p>
        </p:txBody>
      </p:sp>
    </p:spTree>
    <p:extLst>
      <p:ext uri="{BB962C8B-B14F-4D97-AF65-F5344CB8AC3E}">
        <p14:creationId xmlns:p14="http://schemas.microsoft.com/office/powerpoint/2010/main" val="33963916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s-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2EDD42-3A0D-4DF5-8F96-2B4ED6C1E927}" type="datetimeFigureOut">
              <a:rPr lang="es-AR" smtClean="0"/>
              <a:t>13/09/2013</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B14F3A54-F1D7-45B0-AF87-3E795AC1A38D}" type="slidenum">
              <a:rPr lang="es-AR" smtClean="0"/>
              <a:t>‹#›</a:t>
            </a:fld>
            <a:endParaRPr lang="es-AR"/>
          </a:p>
        </p:txBody>
      </p:sp>
    </p:spTree>
    <p:extLst>
      <p:ext uri="{BB962C8B-B14F-4D97-AF65-F5344CB8AC3E}">
        <p14:creationId xmlns:p14="http://schemas.microsoft.com/office/powerpoint/2010/main" val="10081252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s-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2EDD42-3A0D-4DF5-8F96-2B4ED6C1E927}" type="datetimeFigureOut">
              <a:rPr lang="es-AR" smtClean="0"/>
              <a:t>13/09/2013</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B14F3A54-F1D7-45B0-AF87-3E795AC1A38D}" type="slidenum">
              <a:rPr lang="es-AR" smtClean="0"/>
              <a:t>‹#›</a:t>
            </a:fld>
            <a:endParaRPr lang="es-AR"/>
          </a:p>
        </p:txBody>
      </p:sp>
    </p:spTree>
    <p:extLst>
      <p:ext uri="{BB962C8B-B14F-4D97-AF65-F5344CB8AC3E}">
        <p14:creationId xmlns:p14="http://schemas.microsoft.com/office/powerpoint/2010/main" val="9179550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s-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s-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2EDD42-3A0D-4DF5-8F96-2B4ED6C1E927}" type="datetimeFigureOut">
              <a:rPr lang="es-AR" smtClean="0"/>
              <a:t>13/09/2013</a:t>
            </a:fld>
            <a:endParaRPr lang="es-A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4F3A54-F1D7-45B0-AF87-3E795AC1A38D}" type="slidenum">
              <a:rPr lang="es-AR" smtClean="0"/>
              <a:t>‹#›</a:t>
            </a:fld>
            <a:endParaRPr lang="es-AR"/>
          </a:p>
        </p:txBody>
      </p:sp>
    </p:spTree>
    <p:extLst>
      <p:ext uri="{BB962C8B-B14F-4D97-AF65-F5344CB8AC3E}">
        <p14:creationId xmlns:p14="http://schemas.microsoft.com/office/powerpoint/2010/main" val="3791711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nejm.org/doi/full/10.1056/NEJMsa053935#ref3" TargetMode="External"/><Relationship Id="rId7" Type="http://schemas.openxmlformats.org/officeDocument/2006/relationships/hyperlink" Target="http://www.nejm.org/doi/full/10.1056/NEJMsa053935#ref15" TargetMode="External"/><Relationship Id="rId2" Type="http://schemas.openxmlformats.org/officeDocument/2006/relationships/hyperlink" Target="http://www.nejm.org/doi/full/10.1056/NEJMsa053935#ref1" TargetMode="External"/><Relationship Id="rId1" Type="http://schemas.openxmlformats.org/officeDocument/2006/relationships/slideLayout" Target="../slideLayouts/slideLayout2.xml"/><Relationship Id="rId6" Type="http://schemas.openxmlformats.org/officeDocument/2006/relationships/hyperlink" Target="http://www.nejm.org/doi/full/10.1056/NEJMsa053935#ref13" TargetMode="External"/><Relationship Id="rId5" Type="http://schemas.openxmlformats.org/officeDocument/2006/relationships/hyperlink" Target="http://www.nejm.org/doi/full/10.1056/NEJMsa053935#ref12" TargetMode="External"/><Relationship Id="rId4" Type="http://schemas.openxmlformats.org/officeDocument/2006/relationships/hyperlink" Target="http://www.nejm.org/doi/full/10.1056/NEJMsa053935#ref9"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www.nejm.org/doi/full/10.1056/NEJMsa053935#ref3" TargetMode="External"/><Relationship Id="rId7" Type="http://schemas.openxmlformats.org/officeDocument/2006/relationships/hyperlink" Target="http://www.nejm.org/doi/full/10.1056/NEJMsa053935#ref15" TargetMode="External"/><Relationship Id="rId2" Type="http://schemas.openxmlformats.org/officeDocument/2006/relationships/hyperlink" Target="http://www.nejm.org/doi/full/10.1056/NEJMsa053935#ref1" TargetMode="External"/><Relationship Id="rId1" Type="http://schemas.openxmlformats.org/officeDocument/2006/relationships/slideLayout" Target="../slideLayouts/slideLayout2.xml"/><Relationship Id="rId6" Type="http://schemas.openxmlformats.org/officeDocument/2006/relationships/hyperlink" Target="http://www.nejm.org/doi/full/10.1056/NEJMsa053935#ref13" TargetMode="External"/><Relationship Id="rId5" Type="http://schemas.openxmlformats.org/officeDocument/2006/relationships/hyperlink" Target="http://www.nejm.org/doi/full/10.1056/NEJMsa053935#ref12" TargetMode="External"/><Relationship Id="rId4" Type="http://schemas.openxmlformats.org/officeDocument/2006/relationships/hyperlink" Target="http://www.nejm.org/doi/full/10.1056/NEJMsa053935#ref9"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196752"/>
            <a:ext cx="7772400" cy="1470025"/>
          </a:xfrm>
        </p:spPr>
        <p:txBody>
          <a:bodyPr/>
          <a:lstStyle/>
          <a:p>
            <a:r>
              <a:rPr lang="en-GB" dirty="0" smtClean="0"/>
              <a:t>The Introduction</a:t>
            </a:r>
            <a:endParaRPr lang="es-AR" dirty="0"/>
          </a:p>
        </p:txBody>
      </p:sp>
      <p:sp>
        <p:nvSpPr>
          <p:cNvPr id="3" name="Subtitle 2"/>
          <p:cNvSpPr>
            <a:spLocks noGrp="1"/>
          </p:cNvSpPr>
          <p:nvPr>
            <p:ph type="subTitle" idx="1"/>
          </p:nvPr>
        </p:nvSpPr>
        <p:spPr/>
        <p:txBody>
          <a:bodyPr>
            <a:normAutofit fontScale="70000" lnSpcReduction="20000"/>
          </a:bodyPr>
          <a:lstStyle/>
          <a:p>
            <a:pPr algn="r"/>
            <a:r>
              <a:rPr lang="en-GB" dirty="0"/>
              <a:t>Martin O’Flaherty</a:t>
            </a:r>
          </a:p>
          <a:p>
            <a:pPr algn="r"/>
            <a:endParaRPr lang="en-GB" dirty="0"/>
          </a:p>
          <a:p>
            <a:pPr algn="r"/>
            <a:r>
              <a:rPr lang="en-GB" dirty="0" smtClean="0"/>
              <a:t>Senior Lecturer </a:t>
            </a:r>
            <a:r>
              <a:rPr lang="en-GB" dirty="0"/>
              <a:t>in Epidemiology and Health Services Research, Division of Public Health.</a:t>
            </a:r>
          </a:p>
          <a:p>
            <a:pPr algn="r"/>
            <a:r>
              <a:rPr lang="en-GB" dirty="0"/>
              <a:t>University of Liverpool</a:t>
            </a:r>
          </a:p>
          <a:p>
            <a:endParaRPr lang="es-AR" dirty="0"/>
          </a:p>
        </p:txBody>
      </p:sp>
      <p:pic>
        <p:nvPicPr>
          <p:cNvPr id="4" name="Picture 6" descr="Copy of LVP_UNI_LOGO_Pantone"/>
          <p:cNvPicPr>
            <a:picLocks noChangeAspect="1" noChangeArrowheads="1"/>
          </p:cNvPicPr>
          <p:nvPr/>
        </p:nvPicPr>
        <p:blipFill>
          <a:blip r:embed="rId2" cstate="print"/>
          <a:srcRect/>
          <a:stretch>
            <a:fillRect/>
          </a:stretch>
        </p:blipFill>
        <p:spPr bwMode="auto">
          <a:xfrm>
            <a:off x="179512" y="332656"/>
            <a:ext cx="3752917" cy="864394"/>
          </a:xfrm>
          <a:prstGeom prst="rect">
            <a:avLst/>
          </a:prstGeom>
          <a:noFill/>
          <a:ln w="9525">
            <a:noFill/>
            <a:miter lim="800000"/>
            <a:headEnd/>
            <a:tailEnd/>
          </a:ln>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01478" y="109727"/>
            <a:ext cx="2093785" cy="1481540"/>
          </a:xfrm>
          <a:prstGeom prst="rect">
            <a:avLst/>
          </a:prstGeom>
        </p:spPr>
      </p:pic>
      <p:grpSp>
        <p:nvGrpSpPr>
          <p:cNvPr id="6" name="Group 5"/>
          <p:cNvGrpSpPr/>
          <p:nvPr/>
        </p:nvGrpSpPr>
        <p:grpSpPr>
          <a:xfrm>
            <a:off x="155260" y="6170311"/>
            <a:ext cx="1606664" cy="529101"/>
            <a:chOff x="85016" y="116632"/>
            <a:chExt cx="1606664" cy="529101"/>
          </a:xfrm>
        </p:grpSpPr>
        <p:pic>
          <p:nvPicPr>
            <p:cNvPr id="7" name="Picture 5" descr="http://research.ncl.ac.uk/media/sites/researchwebsites/rescapmed/EUlogo.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016" y="116632"/>
              <a:ext cx="811288" cy="529101"/>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http://research.ncl.ac.uk/media/sites/researchwebsites/rescapmed/FP7logo2.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43608" y="121640"/>
              <a:ext cx="648072" cy="524093"/>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52481900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188640"/>
            <a:ext cx="8229600" cy="4525963"/>
          </a:xfrm>
        </p:spPr>
        <p:txBody>
          <a:bodyPr vert="horz" lIns="91440" tIns="45720" rIns="91440" bIns="45720" rtlCol="0">
            <a:noAutofit/>
          </a:bodyPr>
          <a:lstStyle/>
          <a:p>
            <a:r>
              <a:rPr lang="en-GB" sz="2800" b="1" dirty="0"/>
              <a:t>Open with an attention grabber:</a:t>
            </a:r>
          </a:p>
          <a:p>
            <a:pPr lvl="1"/>
            <a:r>
              <a:rPr lang="es-AR" sz="1800" dirty="0" err="1"/>
              <a:t>an</a:t>
            </a:r>
            <a:r>
              <a:rPr lang="es-AR" sz="1800" dirty="0"/>
              <a:t> </a:t>
            </a:r>
            <a:r>
              <a:rPr lang="es-AR" sz="1800" dirty="0" err="1"/>
              <a:t>intriguing</a:t>
            </a:r>
            <a:r>
              <a:rPr lang="es-AR" sz="1800" dirty="0"/>
              <a:t> </a:t>
            </a:r>
            <a:r>
              <a:rPr lang="es-AR" sz="1800" dirty="0" err="1"/>
              <a:t>example</a:t>
            </a:r>
            <a:endParaRPr lang="es-AR" sz="1800" dirty="0"/>
          </a:p>
          <a:p>
            <a:pPr lvl="1"/>
            <a:r>
              <a:rPr lang="es-AR" sz="1800" dirty="0"/>
              <a:t>a </a:t>
            </a:r>
            <a:r>
              <a:rPr lang="es-AR" sz="1800" dirty="0" err="1"/>
              <a:t>provocative</a:t>
            </a:r>
            <a:r>
              <a:rPr lang="es-AR" sz="1800" dirty="0"/>
              <a:t> </a:t>
            </a:r>
            <a:r>
              <a:rPr lang="es-AR" sz="1800" dirty="0" err="1"/>
              <a:t>quotation</a:t>
            </a:r>
            <a:endParaRPr lang="es-AR" sz="1800" dirty="0"/>
          </a:p>
          <a:p>
            <a:pPr lvl="1"/>
            <a:r>
              <a:rPr lang="es-AR" sz="1800" dirty="0"/>
              <a:t>a </a:t>
            </a:r>
            <a:r>
              <a:rPr lang="es-AR" sz="1800" dirty="0" err="1"/>
              <a:t>puzzling</a:t>
            </a:r>
            <a:r>
              <a:rPr lang="es-AR" sz="1800" dirty="0"/>
              <a:t> </a:t>
            </a:r>
            <a:r>
              <a:rPr lang="es-AR" sz="1800" dirty="0" err="1"/>
              <a:t>scenario</a:t>
            </a:r>
            <a:r>
              <a:rPr lang="es-AR" sz="1800" dirty="0"/>
              <a:t> </a:t>
            </a:r>
          </a:p>
          <a:p>
            <a:pPr lvl="1"/>
            <a:r>
              <a:rPr lang="es-AR" sz="1800" dirty="0"/>
              <a:t>a </a:t>
            </a:r>
            <a:r>
              <a:rPr lang="es-AR" sz="1800" dirty="0" err="1"/>
              <a:t>thought-provoking</a:t>
            </a:r>
            <a:r>
              <a:rPr lang="es-AR" sz="1800" dirty="0"/>
              <a:t> </a:t>
            </a:r>
            <a:r>
              <a:rPr lang="es-AR" sz="1800" dirty="0" err="1"/>
              <a:t>question</a:t>
            </a:r>
            <a:endParaRPr lang="es-AR" sz="1800" dirty="0"/>
          </a:p>
          <a:p>
            <a:endParaRPr lang="en-GB" sz="2800" b="1" dirty="0"/>
          </a:p>
          <a:p>
            <a:r>
              <a:rPr lang="en-GB" sz="2800" b="1" dirty="0"/>
              <a:t>Pay special attention to your first sentence</a:t>
            </a:r>
          </a:p>
          <a:p>
            <a:endParaRPr lang="es-AR" sz="2800" b="1" dirty="0"/>
          </a:p>
          <a:p>
            <a:r>
              <a:rPr lang="es-AR" sz="2800" b="1" dirty="0"/>
              <a:t>Be </a:t>
            </a:r>
            <a:r>
              <a:rPr lang="es-AR" sz="2800" b="1" dirty="0" err="1"/>
              <a:t>straightforward</a:t>
            </a:r>
            <a:r>
              <a:rPr lang="es-AR" sz="2800" b="1" dirty="0"/>
              <a:t> and </a:t>
            </a:r>
            <a:r>
              <a:rPr lang="es-AR" sz="2800" b="1" dirty="0" err="1"/>
              <a:t>confident</a:t>
            </a:r>
            <a:endParaRPr lang="es-AR" sz="2800" b="1" dirty="0"/>
          </a:p>
          <a:p>
            <a:endParaRPr lang="es-AR" sz="2800" b="1" dirty="0"/>
          </a:p>
          <a:p>
            <a:r>
              <a:rPr lang="en-GB" sz="2800" b="1" dirty="0"/>
              <a:t>Don’t try to show readers that you have read everything</a:t>
            </a:r>
          </a:p>
          <a:p>
            <a:endParaRPr lang="en-GB" sz="2800" b="1" dirty="0"/>
          </a:p>
          <a:p>
            <a:r>
              <a:rPr lang="en-GB" sz="2800" b="1" dirty="0"/>
              <a:t>Short, short, short</a:t>
            </a:r>
          </a:p>
          <a:p>
            <a:endParaRPr lang="es-AR" sz="2800" b="1" dirty="0"/>
          </a:p>
        </p:txBody>
      </p:sp>
    </p:spTree>
    <p:extLst>
      <p:ext uri="{BB962C8B-B14F-4D97-AF65-F5344CB8AC3E}">
        <p14:creationId xmlns:p14="http://schemas.microsoft.com/office/powerpoint/2010/main" val="31079536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Thank You</a:t>
            </a:r>
            <a:endParaRPr lang="es-AR" dirty="0"/>
          </a:p>
        </p:txBody>
      </p:sp>
      <p:pic>
        <p:nvPicPr>
          <p:cNvPr id="1028" name="Picture 4" descr="http://2.bp.blogspot.com/_PNia09oJemg/TG-6eghSqaI/AAAAAAAAABk/mBD30ILUoro/s640/Chaplin,+Charlie+(Modern+Times)_02+J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8858" y="1340768"/>
            <a:ext cx="6096000" cy="47053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3495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4114800" cy="4525963"/>
          </a:xfrm>
        </p:spPr>
        <p:txBody>
          <a:bodyPr>
            <a:noAutofit/>
          </a:bodyPr>
          <a:lstStyle/>
          <a:p>
            <a:r>
              <a:rPr lang="en-GB" sz="2400" dirty="0" smtClean="0"/>
              <a:t> It is a truth universally acknowledged, that a single man in possession of a good fortune, must be in want of a wife. </a:t>
            </a:r>
          </a:p>
          <a:p>
            <a:pPr lvl="2"/>
            <a:r>
              <a:rPr lang="en-GB" sz="1400" dirty="0" smtClean="0"/>
              <a:t>Jane Austen, Pride and Prejudice (1813)</a:t>
            </a:r>
          </a:p>
          <a:p>
            <a:endParaRPr lang="en-GB" sz="2400" dirty="0" smtClean="0"/>
          </a:p>
          <a:p>
            <a:r>
              <a:rPr lang="en-GB" sz="2400" dirty="0"/>
              <a:t>Happy families are all alike; every unhappy family is unhappy in its own way. </a:t>
            </a:r>
            <a:endParaRPr lang="en-GB" sz="2400" dirty="0" smtClean="0"/>
          </a:p>
          <a:p>
            <a:pPr lvl="2"/>
            <a:r>
              <a:rPr lang="en-GB" sz="1600" dirty="0" smtClean="0"/>
              <a:t> </a:t>
            </a:r>
            <a:r>
              <a:rPr lang="en-GB" sz="1400" dirty="0"/>
              <a:t>Leo Tolstoy, </a:t>
            </a:r>
            <a:r>
              <a:rPr lang="en-GB" sz="1400" i="1" dirty="0" smtClean="0"/>
              <a:t>Anna Karenina</a:t>
            </a:r>
            <a:r>
              <a:rPr lang="en-GB" sz="1400" dirty="0"/>
              <a:t> (</a:t>
            </a:r>
            <a:r>
              <a:rPr lang="en-GB" sz="1400" dirty="0" smtClean="0"/>
              <a:t>1877)</a:t>
            </a:r>
          </a:p>
          <a:p>
            <a:endParaRPr lang="en-GB" sz="2400" dirty="0" smtClean="0"/>
          </a:p>
        </p:txBody>
      </p:sp>
      <p:pic>
        <p:nvPicPr>
          <p:cNvPr id="1026" name="Picture 2" descr="https://encrypted-tbn0.gstatic.com/images?q=tbn:ANd9GcT1wO88Q80mEDAGR1zR488O0DntBGaySzcqTT3bUuyn9qwDZrDKe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70748" y="1700808"/>
            <a:ext cx="2298971" cy="216024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encrypted-tbn2.gstatic.com/images?q=tbn:ANd9GcQPp6cBtt3obNobG1wFWnQpB_jOl0tAU_odWxFgTVT89a0sHradYw"/>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72" y="4509120"/>
            <a:ext cx="2600325" cy="1762126"/>
          </a:xfrm>
          <a:prstGeom prst="rect">
            <a:avLst/>
          </a:prstGeom>
          <a:noFill/>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p:txBody>
          <a:bodyPr/>
          <a:lstStyle/>
          <a:p>
            <a:r>
              <a:rPr lang="en-GB" dirty="0" smtClean="0"/>
              <a:t>Openings…</a:t>
            </a:r>
            <a:endParaRPr lang="es-AR" dirty="0"/>
          </a:p>
        </p:txBody>
      </p:sp>
    </p:spTree>
    <p:extLst>
      <p:ext uri="{BB962C8B-B14F-4D97-AF65-F5344CB8AC3E}">
        <p14:creationId xmlns:p14="http://schemas.microsoft.com/office/powerpoint/2010/main" val="35781844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80528" y="-162272"/>
            <a:ext cx="8229600" cy="1143000"/>
          </a:xfrm>
        </p:spPr>
        <p:txBody>
          <a:bodyPr/>
          <a:lstStyle/>
          <a:p>
            <a:r>
              <a:rPr lang="en-GB" dirty="0" smtClean="0"/>
              <a:t>Fast forward to 1960s</a:t>
            </a:r>
            <a:endParaRPr lang="es-AR"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993306"/>
            <a:ext cx="2582500" cy="22196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9" name="Picture 7" descr="http://www.vinmag.com/online/media/gbu0/prodlg/AP635-date-the-beatles-number-1-1960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3573016"/>
            <a:ext cx="2718102" cy="2808156"/>
          </a:xfrm>
          <a:prstGeom prst="rect">
            <a:avLst/>
          </a:prstGeom>
          <a:noFill/>
          <a:extLst>
            <a:ext uri="{909E8E84-426E-40DD-AFC4-6F175D3DCCD1}">
              <a14:hiddenFill xmlns:a14="http://schemas.microsoft.com/office/drawing/2010/main">
                <a:solidFill>
                  <a:srgbClr val="FFFFFF"/>
                </a:solidFill>
              </a14:hiddenFill>
            </a:ext>
          </a:extLst>
        </p:spPr>
      </p:pic>
      <p:pic>
        <p:nvPicPr>
          <p:cNvPr id="3081" name="Picture 9" descr="https://encrypted-tbn2.gstatic.com/images?q=tbn:ANd9GcTexJoTpu8jiLrGh4mHYd-GH-oLAexyoOCCXNsJ4vgsPW9z4Z1YvQ"/>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93958" y="620688"/>
            <a:ext cx="2762250" cy="1657351"/>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61409" y="2492896"/>
            <a:ext cx="2790825" cy="16383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83" name="Picture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93958" y="4249314"/>
            <a:ext cx="2812010" cy="26355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595739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18356" y="980728"/>
            <a:ext cx="8507288" cy="4525963"/>
          </a:xfrm>
        </p:spPr>
        <p:txBody>
          <a:bodyPr>
            <a:normAutofit fontScale="77500" lnSpcReduction="20000"/>
          </a:bodyPr>
          <a:lstStyle/>
          <a:p>
            <a:pPr fontAlgn="base"/>
            <a:r>
              <a:rPr lang="en-GB" dirty="0"/>
              <a:t>At Framingham, Massachusetts, the National Heart Institute has been following 5,127 men and women aged 30 to 60 years in a study of factors related to the development of coronary heart disease (CHD) and hypertension. Data for a decade of follow-up studies of this population are available for analysis</a:t>
            </a:r>
            <a:r>
              <a:rPr lang="en-GB" dirty="0" smtClean="0"/>
              <a:t>.</a:t>
            </a:r>
          </a:p>
          <a:p>
            <a:pPr fontAlgn="base"/>
            <a:endParaRPr lang="en-GB" dirty="0"/>
          </a:p>
          <a:p>
            <a:pPr fontAlgn="base"/>
            <a:r>
              <a:rPr lang="en-GB" dirty="0"/>
              <a:t>From a study of those who have developed disease under observation in comparison to those who have remained free of the disease, factors of risk and susceptible individuals have been identified. </a:t>
            </a:r>
            <a:r>
              <a:rPr lang="en-GB" i="1" dirty="0"/>
              <a:t>The factors associated with excess risk that have been identified are: serum cholesterol level, blood pressure, cigarette </a:t>
            </a:r>
            <a:r>
              <a:rPr lang="en-GB" i="1" dirty="0" smtClean="0"/>
              <a:t>smoking and </a:t>
            </a:r>
            <a:r>
              <a:rPr lang="en-GB" i="1" dirty="0"/>
              <a:t>vital </a:t>
            </a:r>
            <a:r>
              <a:rPr lang="en-GB" i="1" dirty="0" smtClean="0"/>
              <a:t>capacity.</a:t>
            </a:r>
            <a:endParaRPr lang="en-GB" i="1" dirty="0"/>
          </a:p>
          <a:p>
            <a:endParaRPr lang="es-AR" dirty="0"/>
          </a:p>
        </p:txBody>
      </p:sp>
      <p:sp>
        <p:nvSpPr>
          <p:cNvPr id="4" name="Rectangle 3"/>
          <p:cNvSpPr/>
          <p:nvPr/>
        </p:nvSpPr>
        <p:spPr>
          <a:xfrm>
            <a:off x="0" y="6304002"/>
            <a:ext cx="9144000" cy="553998"/>
          </a:xfrm>
          <a:prstGeom prst="rect">
            <a:avLst/>
          </a:prstGeom>
        </p:spPr>
        <p:txBody>
          <a:bodyPr wrap="square">
            <a:spAutoFit/>
          </a:bodyPr>
          <a:lstStyle/>
          <a:p>
            <a:pPr algn="r"/>
            <a:r>
              <a:rPr lang="es-AR" sz="1000" dirty="0" err="1" smtClean="0"/>
              <a:t>Risk</a:t>
            </a:r>
            <a:r>
              <a:rPr lang="es-AR" sz="1000" dirty="0" smtClean="0"/>
              <a:t> </a:t>
            </a:r>
            <a:r>
              <a:rPr lang="es-AR" sz="1000" dirty="0" err="1" smtClean="0"/>
              <a:t>Factors</a:t>
            </a:r>
            <a:r>
              <a:rPr lang="es-AR" sz="1000" dirty="0" smtClean="0"/>
              <a:t> in </a:t>
            </a:r>
            <a:r>
              <a:rPr lang="es-AR" sz="1000" dirty="0" err="1" smtClean="0"/>
              <a:t>Coronary</a:t>
            </a:r>
            <a:r>
              <a:rPr lang="es-AR" sz="1000" dirty="0" smtClean="0"/>
              <a:t> </a:t>
            </a:r>
            <a:r>
              <a:rPr lang="es-AR" sz="1000" dirty="0" err="1" smtClean="0"/>
              <a:t>Heart</a:t>
            </a:r>
            <a:r>
              <a:rPr lang="es-AR" sz="1000" dirty="0" smtClean="0"/>
              <a:t> </a:t>
            </a:r>
            <a:r>
              <a:rPr lang="es-AR" sz="1000" dirty="0" err="1" smtClean="0"/>
              <a:t>Disease</a:t>
            </a:r>
            <a:r>
              <a:rPr lang="es-AR" sz="1000" dirty="0" smtClean="0"/>
              <a:t>: </a:t>
            </a:r>
            <a:r>
              <a:rPr lang="es-AR" sz="1000" dirty="0" err="1" smtClean="0"/>
              <a:t>An</a:t>
            </a:r>
            <a:r>
              <a:rPr lang="es-AR" sz="1000" dirty="0" smtClean="0"/>
              <a:t> </a:t>
            </a:r>
            <a:r>
              <a:rPr lang="es-AR" sz="1000" dirty="0" err="1" smtClean="0"/>
              <a:t>Evaluation</a:t>
            </a:r>
            <a:r>
              <a:rPr lang="es-AR" sz="1000" dirty="0" smtClean="0"/>
              <a:t> of </a:t>
            </a:r>
            <a:r>
              <a:rPr lang="es-AR" sz="1000" dirty="0" err="1" smtClean="0"/>
              <a:t>Several</a:t>
            </a:r>
            <a:r>
              <a:rPr lang="es-AR" sz="1000" dirty="0" smtClean="0"/>
              <a:t> </a:t>
            </a:r>
            <a:r>
              <a:rPr lang="es-AR" sz="1000" dirty="0" err="1" smtClean="0"/>
              <a:t>Serum</a:t>
            </a:r>
            <a:r>
              <a:rPr lang="es-AR" sz="1000" dirty="0" smtClean="0"/>
              <a:t> </a:t>
            </a:r>
            <a:r>
              <a:rPr lang="es-AR" sz="1000" dirty="0" err="1" smtClean="0"/>
              <a:t>Lipids</a:t>
            </a:r>
            <a:r>
              <a:rPr lang="es-AR" sz="1000" dirty="0" smtClean="0"/>
              <a:t> as </a:t>
            </a:r>
            <a:r>
              <a:rPr lang="es-AR" sz="1000" dirty="0" err="1" smtClean="0"/>
              <a:t>Predictors</a:t>
            </a:r>
            <a:r>
              <a:rPr lang="es-AR" sz="1000" dirty="0" smtClean="0"/>
              <a:t> of </a:t>
            </a:r>
            <a:r>
              <a:rPr lang="es-AR" sz="1000" dirty="0" err="1" smtClean="0"/>
              <a:t>Coronary</a:t>
            </a:r>
            <a:r>
              <a:rPr lang="es-AR" sz="1000" dirty="0" smtClean="0"/>
              <a:t> </a:t>
            </a:r>
            <a:r>
              <a:rPr lang="es-AR" sz="1000" dirty="0" err="1" smtClean="0"/>
              <a:t>Heart</a:t>
            </a:r>
            <a:r>
              <a:rPr lang="es-AR" sz="1000" dirty="0" smtClean="0"/>
              <a:t> </a:t>
            </a:r>
            <a:r>
              <a:rPr lang="es-AR" sz="1000" dirty="0" err="1" smtClean="0"/>
              <a:t>Disease</a:t>
            </a:r>
            <a:r>
              <a:rPr lang="es-AR" sz="1000" dirty="0" smtClean="0"/>
              <a:t>: </a:t>
            </a:r>
            <a:r>
              <a:rPr lang="es-AR" sz="1000" dirty="0" err="1" smtClean="0"/>
              <a:t>The</a:t>
            </a:r>
            <a:r>
              <a:rPr lang="es-AR" sz="1000" dirty="0" smtClean="0"/>
              <a:t> </a:t>
            </a:r>
            <a:r>
              <a:rPr lang="es-AR" sz="1000" dirty="0" err="1" smtClean="0"/>
              <a:t>Framingham</a:t>
            </a:r>
            <a:r>
              <a:rPr lang="es-AR" sz="1000" dirty="0" smtClean="0"/>
              <a:t> </a:t>
            </a:r>
            <a:r>
              <a:rPr lang="es-AR" sz="1000" dirty="0" err="1" smtClean="0"/>
              <a:t>Study</a:t>
            </a:r>
            <a:endParaRPr lang="es-AR" sz="1000" dirty="0" smtClean="0"/>
          </a:p>
          <a:p>
            <a:pPr algn="r"/>
            <a:r>
              <a:rPr lang="es-AR" sz="1000" dirty="0" smtClean="0"/>
              <a:t>WILLIAM B. KANNEL, M.D., F.A.C.P.; THOMAS R. DAWBER, M.D., F.A.C.P.; GARY D. FRIEDMAN, M.D.; WILLIAM E. GLENNON, M.S.; and PATRICIA M. MCNAMARA</a:t>
            </a:r>
          </a:p>
          <a:p>
            <a:pPr algn="r"/>
            <a:r>
              <a:rPr lang="es-AR" sz="1000" dirty="0" smtClean="0"/>
              <a:t>Ann </a:t>
            </a:r>
            <a:r>
              <a:rPr lang="es-AR" sz="1000" dirty="0" err="1" smtClean="0"/>
              <a:t>Intern</a:t>
            </a:r>
            <a:r>
              <a:rPr lang="es-AR" sz="1000" dirty="0" smtClean="0"/>
              <a:t> </a:t>
            </a:r>
            <a:r>
              <a:rPr lang="es-AR" sz="1000" dirty="0" err="1" smtClean="0"/>
              <a:t>Med</a:t>
            </a:r>
            <a:r>
              <a:rPr lang="es-AR" sz="1000" dirty="0" smtClean="0"/>
              <a:t>. 1964;61(5_Part_1):888-899. doi:10.7326/0003-4819-61-5-888</a:t>
            </a:r>
            <a:endParaRPr lang="es-AR" sz="1000" dirty="0"/>
          </a:p>
        </p:txBody>
      </p:sp>
    </p:spTree>
    <p:extLst>
      <p:ext uri="{BB962C8B-B14F-4D97-AF65-F5344CB8AC3E}">
        <p14:creationId xmlns:p14="http://schemas.microsoft.com/office/powerpoint/2010/main" val="2100200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Basic elements of an Introduction</a:t>
            </a:r>
            <a:endParaRPr lang="es-AR" dirty="0"/>
          </a:p>
        </p:txBody>
      </p:sp>
      <p:sp>
        <p:nvSpPr>
          <p:cNvPr id="3" name="Content Placeholder 2"/>
          <p:cNvSpPr>
            <a:spLocks noGrp="1"/>
          </p:cNvSpPr>
          <p:nvPr>
            <p:ph idx="1"/>
          </p:nvPr>
        </p:nvSpPr>
        <p:spPr/>
        <p:txBody>
          <a:bodyPr/>
          <a:lstStyle/>
          <a:p>
            <a:r>
              <a:rPr lang="en-GB" dirty="0" smtClean="0"/>
              <a:t>Provide a brief discussion of the general topic: Why is it important?</a:t>
            </a:r>
          </a:p>
          <a:p>
            <a:endParaRPr lang="en-GB" dirty="0" smtClean="0"/>
          </a:p>
          <a:p>
            <a:r>
              <a:rPr lang="en-GB" dirty="0" smtClean="0"/>
              <a:t>Provide a brief discussion of prior work by you and/or others</a:t>
            </a:r>
          </a:p>
          <a:p>
            <a:endParaRPr lang="en-GB" dirty="0" smtClean="0"/>
          </a:p>
          <a:p>
            <a:r>
              <a:rPr lang="en-GB" dirty="0" smtClean="0"/>
              <a:t>Provide an explicit statement of your study question/hypothesis. </a:t>
            </a:r>
            <a:endParaRPr lang="es-AR" dirty="0"/>
          </a:p>
        </p:txBody>
      </p:sp>
      <p:sp>
        <p:nvSpPr>
          <p:cNvPr id="4" name="TextBox 3"/>
          <p:cNvSpPr txBox="1"/>
          <p:nvPr/>
        </p:nvSpPr>
        <p:spPr>
          <a:xfrm>
            <a:off x="467502" y="1772816"/>
            <a:ext cx="301686" cy="369332"/>
          </a:xfrm>
          <a:prstGeom prst="rect">
            <a:avLst/>
          </a:prstGeom>
          <a:solidFill>
            <a:srgbClr val="00B050"/>
          </a:solidFill>
          <a:ln>
            <a:solidFill>
              <a:schemeClr val="tx1"/>
            </a:solidFill>
          </a:ln>
        </p:spPr>
        <p:txBody>
          <a:bodyPr wrap="none" rtlCol="0">
            <a:spAutoFit/>
          </a:bodyPr>
          <a:lstStyle/>
          <a:p>
            <a:r>
              <a:rPr lang="en-GB" dirty="0" smtClean="0">
                <a:solidFill>
                  <a:schemeClr val="bg1"/>
                </a:solidFill>
              </a:rPr>
              <a:t>1</a:t>
            </a:r>
            <a:endParaRPr lang="es-AR" dirty="0">
              <a:solidFill>
                <a:schemeClr val="bg1"/>
              </a:solidFill>
            </a:endParaRPr>
          </a:p>
        </p:txBody>
      </p:sp>
      <p:sp>
        <p:nvSpPr>
          <p:cNvPr id="5" name="TextBox 4"/>
          <p:cNvSpPr txBox="1"/>
          <p:nvPr/>
        </p:nvSpPr>
        <p:spPr>
          <a:xfrm>
            <a:off x="467502" y="3356992"/>
            <a:ext cx="301686" cy="369332"/>
          </a:xfrm>
          <a:prstGeom prst="rect">
            <a:avLst/>
          </a:prstGeom>
          <a:solidFill>
            <a:schemeClr val="accent4"/>
          </a:solidFill>
          <a:ln>
            <a:solidFill>
              <a:schemeClr val="tx1"/>
            </a:solidFill>
          </a:ln>
        </p:spPr>
        <p:txBody>
          <a:bodyPr wrap="none" rtlCol="0">
            <a:spAutoFit/>
          </a:bodyPr>
          <a:lstStyle/>
          <a:p>
            <a:r>
              <a:rPr lang="en-GB" dirty="0" smtClean="0">
                <a:solidFill>
                  <a:schemeClr val="bg1"/>
                </a:solidFill>
              </a:rPr>
              <a:t>2</a:t>
            </a:r>
            <a:endParaRPr lang="es-AR" dirty="0">
              <a:solidFill>
                <a:schemeClr val="bg1"/>
              </a:solidFill>
            </a:endParaRPr>
          </a:p>
        </p:txBody>
      </p:sp>
      <p:sp>
        <p:nvSpPr>
          <p:cNvPr id="6" name="TextBox 5"/>
          <p:cNvSpPr txBox="1"/>
          <p:nvPr/>
        </p:nvSpPr>
        <p:spPr>
          <a:xfrm>
            <a:off x="467502" y="5085184"/>
            <a:ext cx="301686" cy="369332"/>
          </a:xfrm>
          <a:prstGeom prst="rect">
            <a:avLst/>
          </a:prstGeom>
          <a:solidFill>
            <a:srgbClr val="C00000"/>
          </a:solidFill>
          <a:ln>
            <a:solidFill>
              <a:schemeClr val="tx1"/>
            </a:solidFill>
          </a:ln>
        </p:spPr>
        <p:txBody>
          <a:bodyPr wrap="none" rtlCol="0">
            <a:spAutoFit/>
          </a:bodyPr>
          <a:lstStyle/>
          <a:p>
            <a:r>
              <a:rPr lang="en-GB" dirty="0" smtClean="0">
                <a:solidFill>
                  <a:schemeClr val="bg1"/>
                </a:solidFill>
              </a:rPr>
              <a:t>3</a:t>
            </a:r>
            <a:endParaRPr lang="es-AR" dirty="0">
              <a:solidFill>
                <a:schemeClr val="bg1"/>
              </a:solidFill>
            </a:endParaRPr>
          </a:p>
        </p:txBody>
      </p:sp>
    </p:spTree>
    <p:extLst>
      <p:ext uri="{BB962C8B-B14F-4D97-AF65-F5344CB8AC3E}">
        <p14:creationId xmlns:p14="http://schemas.microsoft.com/office/powerpoint/2010/main" val="6619289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Dissecting an Introduction</a:t>
            </a:r>
            <a:endParaRPr lang="es-AR" dirty="0"/>
          </a:p>
        </p:txBody>
      </p:sp>
      <p:sp>
        <p:nvSpPr>
          <p:cNvPr id="3" name="Content Placeholder 2"/>
          <p:cNvSpPr>
            <a:spLocks noGrp="1"/>
          </p:cNvSpPr>
          <p:nvPr>
            <p:ph idx="1"/>
          </p:nvPr>
        </p:nvSpPr>
        <p:spPr/>
        <p:txBody>
          <a:bodyPr>
            <a:normAutofit fontScale="40000" lnSpcReduction="20000"/>
          </a:bodyPr>
          <a:lstStyle/>
          <a:p>
            <a:pPr fontAlgn="base"/>
            <a:r>
              <a:rPr lang="en-GB" dirty="0"/>
              <a:t>Rates of death from coronary heart disease in the United States underwent profound secular changes during the 20th century.</a:t>
            </a:r>
            <a:r>
              <a:rPr lang="en-GB" dirty="0">
                <a:hlinkClick r:id="rId2"/>
              </a:rPr>
              <a:t>1,2</a:t>
            </a:r>
            <a:r>
              <a:rPr lang="en-GB" dirty="0"/>
              <a:t> After peaking around 1968, age-adjusted rates were cut in half. Two factors may have contributed to this decline</a:t>
            </a:r>
            <a:r>
              <a:rPr lang="en-GB" dirty="0" smtClean="0"/>
              <a:t>.</a:t>
            </a:r>
          </a:p>
          <a:p>
            <a:pPr fontAlgn="base"/>
            <a:endParaRPr lang="en-GB" dirty="0"/>
          </a:p>
          <a:p>
            <a:pPr fontAlgn="base"/>
            <a:r>
              <a:rPr lang="en-GB" dirty="0"/>
              <a:t>First, there have been substantial decreases in the prevalence of some major cardiovascular risk factors, including smoking, elevated total cholesterol, and high blood pressure.</a:t>
            </a:r>
            <a:r>
              <a:rPr lang="en-GB" dirty="0">
                <a:hlinkClick r:id="rId3"/>
              </a:rPr>
              <a:t>3-8</a:t>
            </a:r>
            <a:r>
              <a:rPr lang="en-GB" dirty="0"/>
              <a:t> However, the prevalence of both obesity and diabetes has increased </a:t>
            </a:r>
            <a:r>
              <a:rPr lang="en-GB" dirty="0" smtClean="0"/>
              <a:t>alarmingly.</a:t>
            </a:r>
            <a:r>
              <a:rPr lang="en-GB" dirty="0" smtClean="0">
                <a:hlinkClick r:id="rId4"/>
              </a:rPr>
              <a:t>9-11</a:t>
            </a:r>
            <a:endParaRPr lang="en-GB" dirty="0" smtClean="0"/>
          </a:p>
          <a:p>
            <a:pPr fontAlgn="base"/>
            <a:endParaRPr lang="en-GB" dirty="0"/>
          </a:p>
          <a:p>
            <a:pPr fontAlgn="base"/>
            <a:r>
              <a:rPr lang="en-GB" dirty="0"/>
              <a:t>Second, there has been a revolution in the treatments for established coronary heart disease, with major breakthroughs in evidence-based therapies, including the use of thrombolysis, coronary-artery bypass grafting (CABG), coronary angioplasty and stents, and angiotensin-converting–enzyme (ACE) inhibitors and statins</a:t>
            </a:r>
            <a:r>
              <a:rPr lang="en-GB" dirty="0" smtClean="0"/>
              <a:t>.</a:t>
            </a:r>
          </a:p>
          <a:p>
            <a:pPr fontAlgn="base"/>
            <a:endParaRPr lang="en-GB" dirty="0"/>
          </a:p>
          <a:p>
            <a:pPr fontAlgn="base"/>
            <a:r>
              <a:rPr lang="en-GB" dirty="0"/>
              <a:t>The annual direct and indirect costs for coronary heart disease were $142.5 billion in 2006, and they continue to rise.</a:t>
            </a:r>
            <a:r>
              <a:rPr lang="en-GB" dirty="0">
                <a:hlinkClick r:id="rId5"/>
              </a:rPr>
              <a:t>12</a:t>
            </a:r>
            <a:r>
              <a:rPr lang="en-GB" dirty="0"/>
              <a:t> Determining the respective contributions of prevention and therapy to the declines in mortality from coronary heart disease is therefore becoming increasingly important, for the purposes of both understanding past trends and planning future strategies. Estimates of the contribution from reductions in risk factors before 1990 have ranged from 50 to 54% in the United States</a:t>
            </a:r>
            <a:r>
              <a:rPr lang="en-GB" dirty="0">
                <a:hlinkClick r:id="rId6"/>
              </a:rPr>
              <a:t>13,14</a:t>
            </a:r>
            <a:r>
              <a:rPr lang="en-GB" dirty="0"/>
              <a:t> and from 44 to 76% in other industrialized countries.</a:t>
            </a:r>
            <a:r>
              <a:rPr lang="en-GB" dirty="0">
                <a:hlinkClick r:id="rId7"/>
              </a:rPr>
              <a:t>15-22</a:t>
            </a:r>
            <a:r>
              <a:rPr lang="en-GB" dirty="0"/>
              <a:t> However, to our knowledge, no U.S. studies have considered the dramatic changes since 1990 or have attempted to quantify the relative contributions of specific therapies and trends in risk factors. </a:t>
            </a:r>
            <a:endParaRPr lang="en-GB" dirty="0" smtClean="0"/>
          </a:p>
          <a:p>
            <a:pPr fontAlgn="base"/>
            <a:endParaRPr lang="en-GB" dirty="0"/>
          </a:p>
          <a:p>
            <a:pPr fontAlgn="base"/>
            <a:r>
              <a:rPr lang="en-GB" dirty="0" smtClean="0"/>
              <a:t>We </a:t>
            </a:r>
            <a:r>
              <a:rPr lang="en-GB" dirty="0"/>
              <a:t>therefore applied a model that has been used successfully in several other countries to examine trends in U.S. deaths from coronary heart disease between 1980 and 2000.</a:t>
            </a:r>
          </a:p>
          <a:p>
            <a:endParaRPr lang="es-AR" dirty="0"/>
          </a:p>
        </p:txBody>
      </p:sp>
      <p:sp>
        <p:nvSpPr>
          <p:cNvPr id="4" name="Rectangle 3"/>
          <p:cNvSpPr/>
          <p:nvPr/>
        </p:nvSpPr>
        <p:spPr>
          <a:xfrm>
            <a:off x="6300192" y="6240769"/>
            <a:ext cx="2645276" cy="253916"/>
          </a:xfrm>
          <a:prstGeom prst="rect">
            <a:avLst/>
          </a:prstGeom>
        </p:spPr>
        <p:txBody>
          <a:bodyPr wrap="none">
            <a:spAutoFit/>
          </a:bodyPr>
          <a:lstStyle/>
          <a:p>
            <a:r>
              <a:rPr lang="es-AR" sz="1050" dirty="0" smtClean="0"/>
              <a:t>Ford et al N </a:t>
            </a:r>
            <a:r>
              <a:rPr lang="es-AR" sz="1050" dirty="0" err="1"/>
              <a:t>Engl</a:t>
            </a:r>
            <a:r>
              <a:rPr lang="es-AR" sz="1050" dirty="0"/>
              <a:t> J </a:t>
            </a:r>
            <a:r>
              <a:rPr lang="es-AR" sz="1050" dirty="0" err="1"/>
              <a:t>Med</a:t>
            </a:r>
            <a:r>
              <a:rPr lang="es-AR" sz="1050" dirty="0"/>
              <a:t> 2007; 356:2388-2398</a:t>
            </a:r>
          </a:p>
        </p:txBody>
      </p:sp>
    </p:spTree>
    <p:extLst>
      <p:ext uri="{BB962C8B-B14F-4D97-AF65-F5344CB8AC3E}">
        <p14:creationId xmlns:p14="http://schemas.microsoft.com/office/powerpoint/2010/main" val="15650221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Dissecting an Introduction</a:t>
            </a:r>
            <a:endParaRPr lang="es-AR" dirty="0"/>
          </a:p>
        </p:txBody>
      </p:sp>
      <p:sp>
        <p:nvSpPr>
          <p:cNvPr id="3" name="Content Placeholder 2"/>
          <p:cNvSpPr>
            <a:spLocks noGrp="1"/>
          </p:cNvSpPr>
          <p:nvPr>
            <p:ph idx="1"/>
          </p:nvPr>
        </p:nvSpPr>
        <p:spPr>
          <a:xfrm>
            <a:off x="734888" y="1628800"/>
            <a:ext cx="8229600" cy="4525963"/>
          </a:xfrm>
        </p:spPr>
        <p:txBody>
          <a:bodyPr>
            <a:normAutofit fontScale="40000" lnSpcReduction="20000"/>
          </a:bodyPr>
          <a:lstStyle/>
          <a:p>
            <a:pPr marL="0" indent="0" fontAlgn="base">
              <a:buNone/>
            </a:pPr>
            <a:r>
              <a:rPr lang="en-GB" dirty="0"/>
              <a:t>Rates of death from coronary heart disease in the United States underwent profound secular changes during the 20th century.</a:t>
            </a:r>
            <a:r>
              <a:rPr lang="en-GB" dirty="0">
                <a:hlinkClick r:id="rId2"/>
              </a:rPr>
              <a:t>1,2</a:t>
            </a:r>
            <a:r>
              <a:rPr lang="en-GB" dirty="0"/>
              <a:t> After peaking around 1968, age-adjusted rates were cut in half. Two factors may have contributed to this decline</a:t>
            </a:r>
            <a:r>
              <a:rPr lang="en-GB" dirty="0" smtClean="0"/>
              <a:t>.</a:t>
            </a:r>
          </a:p>
          <a:p>
            <a:pPr marL="0" indent="0" fontAlgn="base">
              <a:buNone/>
            </a:pPr>
            <a:endParaRPr lang="en-GB" dirty="0"/>
          </a:p>
          <a:p>
            <a:pPr marL="0" indent="0" fontAlgn="base">
              <a:buNone/>
            </a:pPr>
            <a:r>
              <a:rPr lang="en-GB" dirty="0"/>
              <a:t>First, there have been substantial decreases in the prevalence of some major cardiovascular risk factors, including smoking, elevated total cholesterol, and high blood pressure.</a:t>
            </a:r>
            <a:r>
              <a:rPr lang="en-GB" dirty="0">
                <a:hlinkClick r:id="rId3"/>
              </a:rPr>
              <a:t>3-8</a:t>
            </a:r>
            <a:r>
              <a:rPr lang="en-GB" dirty="0"/>
              <a:t> However, the prevalence of both obesity and diabetes has increased </a:t>
            </a:r>
            <a:r>
              <a:rPr lang="en-GB" dirty="0" smtClean="0"/>
              <a:t>alarmingly.</a:t>
            </a:r>
            <a:r>
              <a:rPr lang="en-GB" dirty="0" smtClean="0">
                <a:hlinkClick r:id="rId4"/>
              </a:rPr>
              <a:t>9-11</a:t>
            </a:r>
            <a:endParaRPr lang="en-GB" dirty="0" smtClean="0"/>
          </a:p>
          <a:p>
            <a:pPr marL="0" indent="0" fontAlgn="base">
              <a:buNone/>
            </a:pPr>
            <a:endParaRPr lang="en-GB" dirty="0"/>
          </a:p>
          <a:p>
            <a:pPr marL="0" indent="0" fontAlgn="base">
              <a:buNone/>
            </a:pPr>
            <a:r>
              <a:rPr lang="en-GB" dirty="0"/>
              <a:t>Second, there has been a revolution in the treatments for established coronary heart disease, with major breakthroughs in evidence-based therapies, including the use of thrombolysis, coronary-artery bypass grafting (CABG), coronary angioplasty and stents, and angiotensin-converting–enzyme (ACE) inhibitors and statins</a:t>
            </a:r>
            <a:r>
              <a:rPr lang="en-GB" dirty="0" smtClean="0"/>
              <a:t>.</a:t>
            </a:r>
          </a:p>
          <a:p>
            <a:pPr marL="0" indent="0" fontAlgn="base">
              <a:buNone/>
            </a:pPr>
            <a:endParaRPr lang="en-GB" dirty="0"/>
          </a:p>
          <a:p>
            <a:pPr marL="0" indent="0" fontAlgn="base">
              <a:buNone/>
            </a:pPr>
            <a:r>
              <a:rPr lang="en-GB" dirty="0"/>
              <a:t>The annual direct and indirect costs for coronary heart disease were $142.5 billion in 2006, and they continue to rise.</a:t>
            </a:r>
            <a:r>
              <a:rPr lang="en-GB" dirty="0">
                <a:hlinkClick r:id="rId5"/>
              </a:rPr>
              <a:t>12</a:t>
            </a:r>
            <a:r>
              <a:rPr lang="en-GB" dirty="0"/>
              <a:t> Determining the respective contributions of prevention and therapy to the declines in mortality from coronary heart disease is therefore becoming increasingly important, for the purposes of both understanding past trends and planning future strategies. Estimates of the contribution from reductions in risk factors before 1990 have ranged from 50 to 54% in the United States</a:t>
            </a:r>
            <a:r>
              <a:rPr lang="en-GB" dirty="0">
                <a:hlinkClick r:id="rId6"/>
              </a:rPr>
              <a:t>13,14</a:t>
            </a:r>
            <a:r>
              <a:rPr lang="en-GB" dirty="0"/>
              <a:t> and from 44 to 76% in other industrialized countries.</a:t>
            </a:r>
            <a:r>
              <a:rPr lang="en-GB" dirty="0">
                <a:hlinkClick r:id="rId7"/>
              </a:rPr>
              <a:t>15-22</a:t>
            </a:r>
            <a:r>
              <a:rPr lang="en-GB" dirty="0"/>
              <a:t> However, to our knowledge, no U.S. studies have considered the dramatic changes since 1990 or have attempted to quantify the relative contributions of specific therapies and trends in risk factors. </a:t>
            </a:r>
            <a:endParaRPr lang="en-GB" dirty="0" smtClean="0"/>
          </a:p>
          <a:p>
            <a:pPr marL="0" indent="0" fontAlgn="base">
              <a:buNone/>
            </a:pPr>
            <a:endParaRPr lang="en-GB" dirty="0"/>
          </a:p>
          <a:p>
            <a:pPr marL="0" indent="0" fontAlgn="base">
              <a:buNone/>
            </a:pPr>
            <a:r>
              <a:rPr lang="en-GB" dirty="0" smtClean="0"/>
              <a:t>We </a:t>
            </a:r>
            <a:r>
              <a:rPr lang="en-GB" dirty="0"/>
              <a:t>therefore applied a model that has been used successfully in several other countries to examine trends in U.S. deaths from coronary heart disease between 1980 and 2000.</a:t>
            </a:r>
          </a:p>
          <a:p>
            <a:endParaRPr lang="es-AR" dirty="0"/>
          </a:p>
        </p:txBody>
      </p:sp>
      <p:sp>
        <p:nvSpPr>
          <p:cNvPr id="4" name="Rectangle 3"/>
          <p:cNvSpPr/>
          <p:nvPr/>
        </p:nvSpPr>
        <p:spPr>
          <a:xfrm>
            <a:off x="6300192" y="6240769"/>
            <a:ext cx="2645276" cy="253916"/>
          </a:xfrm>
          <a:prstGeom prst="rect">
            <a:avLst/>
          </a:prstGeom>
        </p:spPr>
        <p:txBody>
          <a:bodyPr wrap="none">
            <a:spAutoFit/>
          </a:bodyPr>
          <a:lstStyle/>
          <a:p>
            <a:r>
              <a:rPr lang="es-AR" sz="1050" dirty="0" smtClean="0"/>
              <a:t>Ford et al N </a:t>
            </a:r>
            <a:r>
              <a:rPr lang="es-AR" sz="1050" dirty="0" err="1"/>
              <a:t>Engl</a:t>
            </a:r>
            <a:r>
              <a:rPr lang="es-AR" sz="1050" dirty="0"/>
              <a:t> J </a:t>
            </a:r>
            <a:r>
              <a:rPr lang="es-AR" sz="1050" dirty="0" err="1"/>
              <a:t>Med</a:t>
            </a:r>
            <a:r>
              <a:rPr lang="es-AR" sz="1050" dirty="0"/>
              <a:t> 2007; 356:2388-2398</a:t>
            </a:r>
          </a:p>
        </p:txBody>
      </p:sp>
      <p:sp>
        <p:nvSpPr>
          <p:cNvPr id="5" name="TextBox 4"/>
          <p:cNvSpPr txBox="1"/>
          <p:nvPr/>
        </p:nvSpPr>
        <p:spPr>
          <a:xfrm>
            <a:off x="467544" y="3759617"/>
            <a:ext cx="301686" cy="369332"/>
          </a:xfrm>
          <a:prstGeom prst="rect">
            <a:avLst/>
          </a:prstGeom>
          <a:solidFill>
            <a:srgbClr val="00B050"/>
          </a:solidFill>
          <a:ln>
            <a:solidFill>
              <a:schemeClr val="tx1"/>
            </a:solidFill>
          </a:ln>
        </p:spPr>
        <p:txBody>
          <a:bodyPr wrap="none" rtlCol="0">
            <a:spAutoFit/>
          </a:bodyPr>
          <a:lstStyle/>
          <a:p>
            <a:r>
              <a:rPr lang="en-GB" dirty="0" smtClean="0">
                <a:solidFill>
                  <a:schemeClr val="bg1"/>
                </a:solidFill>
              </a:rPr>
              <a:t>1</a:t>
            </a:r>
            <a:endParaRPr lang="es-AR" dirty="0">
              <a:solidFill>
                <a:schemeClr val="bg1"/>
              </a:solidFill>
            </a:endParaRPr>
          </a:p>
        </p:txBody>
      </p:sp>
      <p:sp>
        <p:nvSpPr>
          <p:cNvPr id="6" name="TextBox 5"/>
          <p:cNvSpPr txBox="1"/>
          <p:nvPr/>
        </p:nvSpPr>
        <p:spPr>
          <a:xfrm>
            <a:off x="469101" y="4221088"/>
            <a:ext cx="301686" cy="369332"/>
          </a:xfrm>
          <a:prstGeom prst="rect">
            <a:avLst/>
          </a:prstGeom>
          <a:solidFill>
            <a:schemeClr val="accent4"/>
          </a:solidFill>
          <a:ln>
            <a:solidFill>
              <a:schemeClr val="tx1"/>
            </a:solidFill>
          </a:ln>
        </p:spPr>
        <p:txBody>
          <a:bodyPr wrap="none" rtlCol="0">
            <a:spAutoFit/>
          </a:bodyPr>
          <a:lstStyle/>
          <a:p>
            <a:r>
              <a:rPr lang="en-GB" dirty="0" smtClean="0">
                <a:solidFill>
                  <a:schemeClr val="bg1"/>
                </a:solidFill>
              </a:rPr>
              <a:t>2</a:t>
            </a:r>
            <a:endParaRPr lang="es-AR" dirty="0">
              <a:solidFill>
                <a:schemeClr val="bg1"/>
              </a:solidFill>
            </a:endParaRPr>
          </a:p>
        </p:txBody>
      </p:sp>
      <p:sp>
        <p:nvSpPr>
          <p:cNvPr id="7" name="TextBox 6"/>
          <p:cNvSpPr txBox="1"/>
          <p:nvPr/>
        </p:nvSpPr>
        <p:spPr>
          <a:xfrm>
            <a:off x="453890" y="1628800"/>
            <a:ext cx="301686" cy="369332"/>
          </a:xfrm>
          <a:prstGeom prst="rect">
            <a:avLst/>
          </a:prstGeom>
          <a:solidFill>
            <a:srgbClr val="00B050"/>
          </a:solidFill>
          <a:ln>
            <a:solidFill>
              <a:schemeClr val="tx1"/>
            </a:solidFill>
          </a:ln>
        </p:spPr>
        <p:txBody>
          <a:bodyPr wrap="none" rtlCol="0">
            <a:spAutoFit/>
          </a:bodyPr>
          <a:lstStyle/>
          <a:p>
            <a:r>
              <a:rPr lang="en-GB" dirty="0" smtClean="0">
                <a:solidFill>
                  <a:schemeClr val="bg1"/>
                </a:solidFill>
              </a:rPr>
              <a:t>1</a:t>
            </a:r>
            <a:endParaRPr lang="es-AR" dirty="0">
              <a:solidFill>
                <a:schemeClr val="bg1"/>
              </a:solidFill>
            </a:endParaRPr>
          </a:p>
        </p:txBody>
      </p:sp>
      <p:sp>
        <p:nvSpPr>
          <p:cNvPr id="8" name="TextBox 7"/>
          <p:cNvSpPr txBox="1"/>
          <p:nvPr/>
        </p:nvSpPr>
        <p:spPr>
          <a:xfrm>
            <a:off x="453890" y="2636912"/>
            <a:ext cx="301686" cy="369332"/>
          </a:xfrm>
          <a:prstGeom prst="rect">
            <a:avLst/>
          </a:prstGeom>
          <a:solidFill>
            <a:schemeClr val="accent4"/>
          </a:solidFill>
          <a:ln>
            <a:solidFill>
              <a:schemeClr val="tx1"/>
            </a:solidFill>
          </a:ln>
        </p:spPr>
        <p:txBody>
          <a:bodyPr wrap="none" rtlCol="0">
            <a:spAutoFit/>
          </a:bodyPr>
          <a:lstStyle/>
          <a:p>
            <a:r>
              <a:rPr lang="en-GB" dirty="0" smtClean="0">
                <a:solidFill>
                  <a:schemeClr val="bg1"/>
                </a:solidFill>
              </a:rPr>
              <a:t>2</a:t>
            </a:r>
            <a:endParaRPr lang="es-AR" dirty="0">
              <a:solidFill>
                <a:schemeClr val="bg1"/>
              </a:solidFill>
            </a:endParaRPr>
          </a:p>
        </p:txBody>
      </p:sp>
      <p:sp>
        <p:nvSpPr>
          <p:cNvPr id="9" name="TextBox 8"/>
          <p:cNvSpPr txBox="1"/>
          <p:nvPr/>
        </p:nvSpPr>
        <p:spPr>
          <a:xfrm>
            <a:off x="453890" y="5085184"/>
            <a:ext cx="301686" cy="369332"/>
          </a:xfrm>
          <a:prstGeom prst="rect">
            <a:avLst/>
          </a:prstGeom>
          <a:solidFill>
            <a:srgbClr val="C00000"/>
          </a:solidFill>
          <a:ln>
            <a:solidFill>
              <a:schemeClr val="tx1"/>
            </a:solidFill>
          </a:ln>
        </p:spPr>
        <p:txBody>
          <a:bodyPr wrap="none" rtlCol="0">
            <a:spAutoFit/>
          </a:bodyPr>
          <a:lstStyle/>
          <a:p>
            <a:r>
              <a:rPr lang="en-GB" dirty="0" smtClean="0">
                <a:solidFill>
                  <a:schemeClr val="bg1"/>
                </a:solidFill>
              </a:rPr>
              <a:t>3</a:t>
            </a:r>
            <a:endParaRPr lang="es-AR" dirty="0">
              <a:solidFill>
                <a:schemeClr val="bg1"/>
              </a:solidFill>
            </a:endParaRPr>
          </a:p>
        </p:txBody>
      </p:sp>
    </p:spTree>
    <p:extLst>
      <p:ext uri="{BB962C8B-B14F-4D97-AF65-F5344CB8AC3E}">
        <p14:creationId xmlns:p14="http://schemas.microsoft.com/office/powerpoint/2010/main" val="40671013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Why the Intro section matters? </a:t>
            </a:r>
            <a:endParaRPr lang="es-AR" dirty="0"/>
          </a:p>
        </p:txBody>
      </p:sp>
      <p:sp>
        <p:nvSpPr>
          <p:cNvPr id="3" name="Content Placeholder 2"/>
          <p:cNvSpPr>
            <a:spLocks noGrp="1"/>
          </p:cNvSpPr>
          <p:nvPr>
            <p:ph idx="1"/>
          </p:nvPr>
        </p:nvSpPr>
        <p:spPr/>
        <p:txBody>
          <a:bodyPr>
            <a:normAutofit/>
          </a:bodyPr>
          <a:lstStyle/>
          <a:p>
            <a:r>
              <a:rPr lang="en-GB" b="1" dirty="0"/>
              <a:t>You never get a second chance to make a first </a:t>
            </a:r>
            <a:r>
              <a:rPr lang="en-GB" b="1" dirty="0" smtClean="0"/>
              <a:t>impression</a:t>
            </a:r>
          </a:p>
          <a:p>
            <a:r>
              <a:rPr lang="en-GB" b="1" dirty="0"/>
              <a:t>Your introduction is an important road map for the rest of your </a:t>
            </a:r>
            <a:r>
              <a:rPr lang="en-GB" b="1" dirty="0" smtClean="0"/>
              <a:t>paper</a:t>
            </a:r>
          </a:p>
          <a:p>
            <a:r>
              <a:rPr lang="en-GB" b="1" dirty="0"/>
              <a:t>Ideally, your introduction will make your readers want to read your </a:t>
            </a:r>
            <a:r>
              <a:rPr lang="en-GB" b="1" dirty="0" smtClean="0"/>
              <a:t>paper:</a:t>
            </a:r>
            <a:endParaRPr lang="en-GB" b="1" dirty="0"/>
          </a:p>
          <a:p>
            <a:pPr lvl="2"/>
            <a:r>
              <a:rPr lang="en-GB" sz="1600" b="1" dirty="0" smtClean="0"/>
              <a:t>They </a:t>
            </a:r>
            <a:r>
              <a:rPr lang="en-GB" sz="1600" b="1" dirty="0"/>
              <a:t>are quickly put at speed with the </a:t>
            </a:r>
            <a:r>
              <a:rPr lang="en-GB" sz="1600" b="1" dirty="0" smtClean="0"/>
              <a:t>problem</a:t>
            </a:r>
          </a:p>
          <a:p>
            <a:pPr lvl="2"/>
            <a:r>
              <a:rPr lang="en-GB" sz="1600" b="1" dirty="0"/>
              <a:t>They are being promised an interesting reading. </a:t>
            </a:r>
            <a:endParaRPr lang="es-AR" sz="1600" b="1" dirty="0"/>
          </a:p>
        </p:txBody>
      </p:sp>
    </p:spTree>
    <p:extLst>
      <p:ext uri="{BB962C8B-B14F-4D97-AF65-F5344CB8AC3E}">
        <p14:creationId xmlns:p14="http://schemas.microsoft.com/office/powerpoint/2010/main" val="138133877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260648"/>
            <a:ext cx="8229600" cy="5976664"/>
          </a:xfrm>
        </p:spPr>
        <p:txBody>
          <a:bodyPr>
            <a:normAutofit/>
          </a:bodyPr>
          <a:lstStyle/>
          <a:p>
            <a:r>
              <a:rPr lang="en-GB" b="1" dirty="0"/>
              <a:t>Start by thinking about the question (or questions) you are trying to </a:t>
            </a:r>
            <a:r>
              <a:rPr lang="en-GB" b="1" dirty="0" smtClean="0"/>
              <a:t>answer</a:t>
            </a:r>
          </a:p>
          <a:p>
            <a:endParaRPr lang="en-GB" sz="2200" b="1" dirty="0" smtClean="0"/>
          </a:p>
          <a:p>
            <a:r>
              <a:rPr lang="en-GB" b="1" dirty="0" smtClean="0"/>
              <a:t>Decide </a:t>
            </a:r>
            <a:r>
              <a:rPr lang="en-GB" b="1" dirty="0"/>
              <a:t>how general or broad your opening should </a:t>
            </a:r>
            <a:r>
              <a:rPr lang="en-GB" b="1" dirty="0" smtClean="0"/>
              <a:t>be</a:t>
            </a:r>
          </a:p>
          <a:p>
            <a:endParaRPr lang="en-GB" b="1" dirty="0" smtClean="0"/>
          </a:p>
          <a:p>
            <a:r>
              <a:rPr lang="en-GB" b="1" dirty="0" smtClean="0"/>
              <a:t>Try </a:t>
            </a:r>
            <a:r>
              <a:rPr lang="en-GB" b="1" dirty="0"/>
              <a:t>writing your introduction </a:t>
            </a:r>
            <a:r>
              <a:rPr lang="en-GB" b="1" dirty="0" smtClean="0"/>
              <a:t>last</a:t>
            </a:r>
          </a:p>
          <a:p>
            <a:endParaRPr lang="en-GB" b="1" dirty="0" smtClean="0"/>
          </a:p>
          <a:p>
            <a:r>
              <a:rPr lang="en-GB" b="1" dirty="0" smtClean="0"/>
              <a:t>Don’t </a:t>
            </a:r>
            <a:r>
              <a:rPr lang="en-GB" b="1" dirty="0"/>
              <a:t>be afraid to write a tentative introduction first and then change it </a:t>
            </a:r>
            <a:r>
              <a:rPr lang="en-GB" b="1" dirty="0" smtClean="0"/>
              <a:t>later</a:t>
            </a:r>
          </a:p>
          <a:p>
            <a:endParaRPr lang="en-GB" b="1" dirty="0" smtClean="0"/>
          </a:p>
          <a:p>
            <a:endParaRPr lang="es-AR" sz="3100" b="1" dirty="0"/>
          </a:p>
        </p:txBody>
      </p:sp>
    </p:spTree>
    <p:extLst>
      <p:ext uri="{BB962C8B-B14F-4D97-AF65-F5344CB8AC3E}">
        <p14:creationId xmlns:p14="http://schemas.microsoft.com/office/powerpoint/2010/main" val="161141448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336</TotalTime>
  <Words>497</Words>
  <Application>Microsoft Office PowerPoint</Application>
  <PresentationFormat>On-screen Show (4:3)</PresentationFormat>
  <Paragraphs>81</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The Introduction</vt:lpstr>
      <vt:lpstr>Openings…</vt:lpstr>
      <vt:lpstr>Fast forward to 1960s</vt:lpstr>
      <vt:lpstr>PowerPoint Presentation</vt:lpstr>
      <vt:lpstr>Basic elements of an Introduction</vt:lpstr>
      <vt:lpstr>Dissecting an Introduction</vt:lpstr>
      <vt:lpstr>Dissecting an Introduction</vt:lpstr>
      <vt:lpstr>Why the Intro section matters? </vt:lpstr>
      <vt:lpstr>PowerPoint Presentation</vt:lpstr>
      <vt:lpstr>PowerPoint Presentation</vt:lpstr>
      <vt:lpstr>Thank You</vt:lpstr>
    </vt:vector>
  </TitlesOfParts>
  <Company>The University of Liverpool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O'Flaherty, Martin</dc:creator>
  <cp:lastModifiedBy>user</cp:lastModifiedBy>
  <cp:revision>14</cp:revision>
  <dcterms:created xsi:type="dcterms:W3CDTF">2013-08-14T10:57:11Z</dcterms:created>
  <dcterms:modified xsi:type="dcterms:W3CDTF">2013-09-13T11:08:40Z</dcterms:modified>
</cp:coreProperties>
</file>